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6034"/>
    <a:srgbClr val="171CFB"/>
    <a:srgbClr val="FC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86784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8113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7539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106640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8366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06311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55222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90989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2400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7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770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485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2715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3785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4938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9648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21926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67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6FA2B21-3FCD-4721-B95C-427943F61125}" type="datetime1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66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1">
            <a:extLst>
              <a:ext uri="{FF2B5EF4-FFF2-40B4-BE49-F238E27FC236}">
                <a16:creationId xmlns:a16="http://schemas.microsoft.com/office/drawing/2014/main" id="{6824686A-7D9B-4307-B736-D7179E4895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10"/>
            <a:ext cx="12192002" cy="6857990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B9C8559E-6252-4D09-84C5-DD9299D3C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4365" y="921421"/>
            <a:ext cx="7963270" cy="984504"/>
          </a:xfrm>
        </p:spPr>
        <p:txBody>
          <a:bodyPr>
            <a:noAutofit/>
          </a:bodyPr>
          <a:lstStyle/>
          <a:p>
            <a:pPr algn="l"/>
            <a:r>
              <a:rPr lang="en-US" sz="4400" dirty="0">
                <a:latin typeface="Abadi Extra Light" panose="020B0604020202020204" pitchFamily="34" charset="0"/>
              </a:rPr>
              <a:t>Study in New York University</a:t>
            </a:r>
            <a:endParaRPr lang="de-DE" sz="4400" dirty="0">
              <a:latin typeface="Abadi Extra Light" panose="020B0604020202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F004C23-D5A2-4985-B544-6FF26797A299}"/>
              </a:ext>
            </a:extLst>
          </p:cNvPr>
          <p:cNvSpPr txBox="1"/>
          <p:nvPr/>
        </p:nvSpPr>
        <p:spPr>
          <a:xfrm>
            <a:off x="7400924" y="2009775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IBM Data Science final assignment</a:t>
            </a:r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33685FE-E8C6-4387-8A7B-278C8EF08F1B}"/>
              </a:ext>
            </a:extLst>
          </p:cNvPr>
          <p:cNvSpPr txBox="1"/>
          <p:nvPr/>
        </p:nvSpPr>
        <p:spPr>
          <a:xfrm>
            <a:off x="4075220" y="2282902"/>
            <a:ext cx="4041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56034"/>
                </a:solidFill>
                <a:latin typeface="Abadi Extra Light" panose="020B0204020104020204" pitchFamily="34" charset="0"/>
              </a:rPr>
              <a:t>Final assignment for IBM Data Science</a:t>
            </a:r>
            <a:endParaRPr lang="de-DE" sz="2000" dirty="0">
              <a:solidFill>
                <a:srgbClr val="D56034"/>
              </a:solidFill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727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F3C226E-D80D-48FC-AB78-63077909F627}"/>
              </a:ext>
            </a:extLst>
          </p:cNvPr>
          <p:cNvSpPr txBox="1"/>
          <p:nvPr/>
        </p:nvSpPr>
        <p:spPr>
          <a:xfrm>
            <a:off x="357326" y="174295"/>
            <a:ext cx="7011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badi Extra Light" panose="020B0204020104020204" pitchFamily="34" charset="0"/>
              </a:rPr>
              <a:t>7. </a:t>
            </a:r>
            <a:r>
              <a:rPr lang="de-DE" sz="3200" dirty="0">
                <a:latin typeface="Abadi Extra Light" panose="020B0204020104020204" pitchFamily="34" charset="0"/>
              </a:rPr>
              <a:t>Crime </a:t>
            </a:r>
            <a:r>
              <a:rPr lang="de-DE" sz="3200" dirty="0" err="1">
                <a:latin typeface="Abadi Extra Light" panose="020B0204020104020204" pitchFamily="34" charset="0"/>
              </a:rPr>
              <a:t>categories</a:t>
            </a:r>
            <a:r>
              <a:rPr lang="de-DE" sz="3200" dirty="0">
                <a:latin typeface="Abadi Extra Light" panose="020B0204020104020204" pitchFamily="34" charset="0"/>
              </a:rPr>
              <a:t> in Chinatown</a:t>
            </a:r>
          </a:p>
        </p:txBody>
      </p:sp>
      <p:pic>
        <p:nvPicPr>
          <p:cNvPr id="6" name="Grafik 5" descr="Ein Bild, das Regenschirm enthält.&#10;&#10;Automatisch generierte Beschreibung">
            <a:extLst>
              <a:ext uri="{FF2B5EF4-FFF2-40B4-BE49-F238E27FC236}">
                <a16:creationId xmlns:a16="http://schemas.microsoft.com/office/drawing/2014/main" id="{5AE057DA-015C-4B2C-AF9E-B6324005E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01" y="830673"/>
            <a:ext cx="8039412" cy="585303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7143D63-4A8B-4C1E-9CA0-BEE53D381F33}"/>
              </a:ext>
            </a:extLst>
          </p:cNvPr>
          <p:cNvSpPr txBox="1"/>
          <p:nvPr/>
        </p:nvSpPr>
        <p:spPr>
          <a:xfrm>
            <a:off x="8668397" y="2797855"/>
            <a:ext cx="3128824" cy="191866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latin typeface="Abadi Extra Light" panose="020B0204020104020204" pitchFamily="34" charset="0"/>
              </a:rPr>
              <a:t>It is </a:t>
            </a:r>
            <a:r>
              <a:rPr lang="en-US" sz="3200" b="1" dirty="0">
                <a:solidFill>
                  <a:srgbClr val="00B050"/>
                </a:solidFill>
                <a:latin typeface="Abadi Extra Light" panose="020B0204020104020204" pitchFamily="34" charset="0"/>
              </a:rPr>
              <a:t>safe</a:t>
            </a:r>
            <a:r>
              <a:rPr lang="en-US" sz="3200" dirty="0">
                <a:latin typeface="Abadi Extra Light" panose="020B0204020104020204" pitchFamily="34" charset="0"/>
              </a:rPr>
              <a:t> to live in Chinatown</a:t>
            </a:r>
            <a:endParaRPr lang="de-DE" sz="32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140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008D4BFD-2B6F-4223-88F0-6888E1F899BA}"/>
              </a:ext>
            </a:extLst>
          </p:cNvPr>
          <p:cNvSpPr txBox="1"/>
          <p:nvPr/>
        </p:nvSpPr>
        <p:spPr>
          <a:xfrm>
            <a:off x="704850" y="865288"/>
            <a:ext cx="4352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badi Extra Light" panose="020B0204020104020204" pitchFamily="34" charset="0"/>
              </a:rPr>
              <a:t>Introduction</a:t>
            </a:r>
            <a:endParaRPr lang="de-DE" sz="4000" dirty="0">
              <a:latin typeface="Abadi Extra Light" panose="020B0204020104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1549445-F889-48A3-B88E-5EC429CA5932}"/>
              </a:ext>
            </a:extLst>
          </p:cNvPr>
          <p:cNvSpPr txBox="1"/>
          <p:nvPr/>
        </p:nvSpPr>
        <p:spPr>
          <a:xfrm>
            <a:off x="704850" y="1699798"/>
            <a:ext cx="57531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badi Extra Light" panose="020B0204020104020204" pitchFamily="34" charset="0"/>
              </a:rPr>
              <a:t>I will study at New York University next year, so I use the project to find a better place to live.</a:t>
            </a:r>
          </a:p>
          <a:p>
            <a:pPr>
              <a:lnSpc>
                <a:spcPct val="150000"/>
              </a:lnSpc>
            </a:pPr>
            <a:endParaRPr lang="en-US" dirty="0">
              <a:latin typeface="Abadi Extra Light" panose="020B02040201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/>
              <a:t>Who can benefit from the project?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badi Extra Light" panose="020B0204020104020204" pitchFamily="34" charset="0"/>
              </a:rPr>
              <a:t>Students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badi Extra Light" panose="020B0204020104020204" pitchFamily="34" charset="0"/>
              </a:rPr>
              <a:t>Traveler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badi Extra Light" panose="020B0204020104020204" pitchFamily="34" charset="0"/>
              </a:rPr>
              <a:t>Employer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badi Extra Light" panose="020B0204020104020204" pitchFamily="34" charset="0"/>
              </a:rPr>
              <a:t>Any people who want to explore a specified 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de-DE" dirty="0"/>
          </a:p>
        </p:txBody>
      </p:sp>
      <p:pic>
        <p:nvPicPr>
          <p:cNvPr id="7" name="Grafik 6" descr="Ein Bild, das Gebäude, draußen, groß, Uhr enthält.&#10;&#10;Automatisch generierte Beschreibung">
            <a:extLst>
              <a:ext uri="{FF2B5EF4-FFF2-40B4-BE49-F238E27FC236}">
                <a16:creationId xmlns:a16="http://schemas.microsoft.com/office/drawing/2014/main" id="{44A8ADA5-BF1F-4FF4-8347-5488374CADC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847" y="1091953"/>
            <a:ext cx="8309073" cy="5539382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87553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66836B77-C706-4084-B88F-6765C57347A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14" y="489570"/>
            <a:ext cx="11718006" cy="585900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1549445-F889-48A3-B88E-5EC429CA5932}"/>
              </a:ext>
            </a:extLst>
          </p:cNvPr>
          <p:cNvSpPr txBox="1"/>
          <p:nvPr/>
        </p:nvSpPr>
        <p:spPr>
          <a:xfrm>
            <a:off x="704850" y="2724150"/>
            <a:ext cx="57531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badi Extra Light" panose="020B0204020104020204" pitchFamily="34" charset="0"/>
              </a:rPr>
              <a:t>Crime data </a:t>
            </a:r>
            <a:endParaRPr lang="de-DE" altLang="zh-CN" dirty="0">
              <a:latin typeface="Abadi Extra Light" panose="020B02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Abadi Extra Light" panose="020B02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latin typeface="Abadi Extra Light" panose="020B0204020104020204" pitchFamily="34" charset="0"/>
              </a:rPr>
              <a:t>Neighborhoods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data</a:t>
            </a:r>
            <a:endParaRPr lang="de-DE" dirty="0">
              <a:latin typeface="Abadi Extra Light" panose="020B02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Abadi Extra Light" panose="020B02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badi Extra Light" panose="020B0204020104020204" pitchFamily="34" charset="0"/>
              </a:rPr>
              <a:t>Foursquare API </a:t>
            </a:r>
            <a:r>
              <a:rPr lang="de-DE" dirty="0" err="1">
                <a:latin typeface="Abadi Extra Light" panose="020B0204020104020204" pitchFamily="34" charset="0"/>
              </a:rPr>
              <a:t>to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get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food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venues</a:t>
            </a:r>
            <a:endParaRPr lang="en-US" dirty="0">
              <a:latin typeface="Abadi Extra Light" panose="020B02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badi Extra Light" panose="020B02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08D4BFD-2B6F-4223-88F0-6888E1F899BA}"/>
              </a:ext>
            </a:extLst>
          </p:cNvPr>
          <p:cNvSpPr txBox="1"/>
          <p:nvPr/>
        </p:nvSpPr>
        <p:spPr>
          <a:xfrm>
            <a:off x="704850" y="1274065"/>
            <a:ext cx="4352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badi Extra Light" panose="020B0204020104020204" pitchFamily="34" charset="0"/>
              </a:rPr>
              <a:t>Data</a:t>
            </a:r>
            <a:endParaRPr lang="de-DE" sz="40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603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5A44F3C0-1191-4649-B6E2-2E6628919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265" y="859113"/>
            <a:ext cx="9851470" cy="5824592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3D0F2FA-1902-4E99-BAF6-231A68A16E97}"/>
              </a:ext>
            </a:extLst>
          </p:cNvPr>
          <p:cNvSpPr txBox="1"/>
          <p:nvPr/>
        </p:nvSpPr>
        <p:spPr>
          <a:xfrm>
            <a:off x="357326" y="174295"/>
            <a:ext cx="4054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badi Extra Light" panose="020B0204020104020204" pitchFamily="34" charset="0"/>
              </a:rPr>
              <a:t>1. New York Map</a:t>
            </a:r>
            <a:endParaRPr lang="de-DE" sz="32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382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7354BE1-8A0C-4EEC-91F6-C3231242FFA3}"/>
              </a:ext>
            </a:extLst>
          </p:cNvPr>
          <p:cNvSpPr txBox="1"/>
          <p:nvPr/>
        </p:nvSpPr>
        <p:spPr>
          <a:xfrm>
            <a:off x="357326" y="174295"/>
            <a:ext cx="45520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badi Extra Light" panose="020B0204020104020204" pitchFamily="34" charset="0"/>
              </a:rPr>
              <a:t>2. </a:t>
            </a:r>
            <a:r>
              <a:rPr lang="de-DE" sz="3200" dirty="0">
                <a:latin typeface="Abadi Extra Light" panose="020B0204020104020204" pitchFamily="34" charset="0"/>
              </a:rPr>
              <a:t>Crime in </a:t>
            </a:r>
            <a:r>
              <a:rPr lang="de-DE" sz="3200" dirty="0" err="1">
                <a:latin typeface="Abadi Extra Light" panose="020B0204020104020204" pitchFamily="34" charset="0"/>
              </a:rPr>
              <a:t>each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  <a:r>
              <a:rPr lang="de-DE" sz="3200" dirty="0" err="1">
                <a:latin typeface="Abadi Extra Light" panose="020B0204020104020204" pitchFamily="34" charset="0"/>
              </a:rPr>
              <a:t>borough</a:t>
            </a:r>
            <a:endParaRPr lang="de-DE" sz="3200" dirty="0">
              <a:latin typeface="Abadi Extra Light" panose="020B0204020104020204" pitchFamily="34" charset="0"/>
            </a:endParaRPr>
          </a:p>
        </p:txBody>
      </p:sp>
      <p:pic>
        <p:nvPicPr>
          <p:cNvPr id="6" name="Grafik 5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1E97DC2-090C-49A7-A32C-73255BD08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314" y="759070"/>
            <a:ext cx="10095372" cy="600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43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BAB80B8C-B751-421D-8886-26CEA36DBD3A}"/>
              </a:ext>
            </a:extLst>
          </p:cNvPr>
          <p:cNvSpPr txBox="1"/>
          <p:nvPr/>
        </p:nvSpPr>
        <p:spPr>
          <a:xfrm>
            <a:off x="357326" y="174295"/>
            <a:ext cx="45520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badi Extra Light" panose="020B0204020104020204" pitchFamily="34" charset="0"/>
              </a:rPr>
              <a:t>3. </a:t>
            </a:r>
            <a:r>
              <a:rPr lang="de-DE" sz="3200" dirty="0" err="1">
                <a:latin typeface="Abadi Extra Light" panose="020B0204020104020204" pitchFamily="34" charset="0"/>
              </a:rPr>
              <a:t>Distance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  <a:r>
              <a:rPr lang="de-DE" sz="3200" dirty="0" err="1">
                <a:latin typeface="Abadi Extra Light" panose="020B0204020104020204" pitchFamily="34" charset="0"/>
              </a:rPr>
              <a:t>from</a:t>
            </a:r>
            <a:r>
              <a:rPr lang="de-DE" sz="3200" dirty="0">
                <a:latin typeface="Abadi Extra Light" panose="020B0204020104020204" pitchFamily="34" charset="0"/>
              </a:rPr>
              <a:t> University</a:t>
            </a:r>
          </a:p>
        </p:txBody>
      </p:sp>
      <p:pic>
        <p:nvPicPr>
          <p:cNvPr id="8" name="Grafik 7" descr="Ein Bild, das Screenshot, Tisch, aus Holz, haltend enthält.&#10;&#10;Automatisch generierte Beschreibung">
            <a:extLst>
              <a:ext uri="{FF2B5EF4-FFF2-40B4-BE49-F238E27FC236}">
                <a16:creationId xmlns:a16="http://schemas.microsoft.com/office/drawing/2014/main" id="{52AA76C5-66E3-433F-9B4D-090457CD4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26" y="836230"/>
            <a:ext cx="7869973" cy="2592770"/>
          </a:xfrm>
          <a:prstGeom prst="rect">
            <a:avLst/>
          </a:prstGeom>
        </p:spPr>
      </p:pic>
      <p:pic>
        <p:nvPicPr>
          <p:cNvPr id="10" name="Grafik 9" descr="Ein Bild, das Screenshot, Tisch, Telefon, aus Holz enthält.&#10;&#10;Automatisch generierte Beschreibung">
            <a:extLst>
              <a:ext uri="{FF2B5EF4-FFF2-40B4-BE49-F238E27FC236}">
                <a16:creationId xmlns:a16="http://schemas.microsoft.com/office/drawing/2014/main" id="{8EDC2311-A6DA-49AD-A90C-CA7A01FC91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983" y="3760405"/>
            <a:ext cx="7863316" cy="281844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A913E712-E831-4596-984A-217975410A5D}"/>
              </a:ext>
            </a:extLst>
          </p:cNvPr>
          <p:cNvSpPr txBox="1"/>
          <p:nvPr/>
        </p:nvSpPr>
        <p:spPr>
          <a:xfrm>
            <a:off x="8165155" y="1693969"/>
            <a:ext cx="3964701" cy="877291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>
                <a:latin typeface="Abadi Extra Light" panose="020B0204020104020204" pitchFamily="34" charset="0"/>
              </a:rPr>
              <a:t>Select </a:t>
            </a:r>
            <a:r>
              <a:rPr lang="de-DE" dirty="0" err="1">
                <a:latin typeface="Abadi Extra Light" panose="020B0204020104020204" pitchFamily="34" charset="0"/>
              </a:rPr>
              <a:t>neighborhoods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within</a:t>
            </a:r>
            <a:r>
              <a:rPr lang="de-DE" dirty="0">
                <a:latin typeface="Abadi Extra Light" panose="020B0204020104020204" pitchFamily="34" charset="0"/>
              </a:rPr>
              <a:t> 10km </a:t>
            </a:r>
            <a:r>
              <a:rPr lang="de-DE" dirty="0" err="1">
                <a:latin typeface="Abadi Extra Light" panose="020B0204020104020204" pitchFamily="34" charset="0"/>
              </a:rPr>
              <a:t>from</a:t>
            </a:r>
            <a:r>
              <a:rPr lang="de-DE" dirty="0">
                <a:latin typeface="Abadi Extra Light" panose="020B0204020104020204" pitchFamily="34" charset="0"/>
              </a:rPr>
              <a:t> University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8474CCE-D621-4B62-AE04-4BBFB69E755A}"/>
              </a:ext>
            </a:extLst>
          </p:cNvPr>
          <p:cNvSpPr txBox="1"/>
          <p:nvPr/>
        </p:nvSpPr>
        <p:spPr>
          <a:xfrm>
            <a:off x="8227299" y="4725385"/>
            <a:ext cx="3902557" cy="877291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 err="1">
                <a:latin typeface="Abadi Extra Light" panose="020B0204020104020204" pitchFamily="34" charset="0"/>
              </a:rPr>
              <a:t>Neighborhoods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that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no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loner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considered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with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more</a:t>
            </a:r>
            <a:r>
              <a:rPr lang="de-DE" dirty="0">
                <a:latin typeface="Abadi Extra Light" panose="020B0204020104020204" pitchFamily="34" charset="0"/>
              </a:rPr>
              <a:t> </a:t>
            </a:r>
            <a:r>
              <a:rPr lang="de-DE" dirty="0" err="1">
                <a:latin typeface="Abadi Extra Light" panose="020B0204020104020204" pitchFamily="34" charset="0"/>
              </a:rPr>
              <a:t>than</a:t>
            </a:r>
            <a:r>
              <a:rPr lang="de-DE" dirty="0">
                <a:latin typeface="Abadi Extra Light" panose="020B0204020104020204" pitchFamily="34" charset="0"/>
              </a:rPr>
              <a:t> 10km </a:t>
            </a:r>
            <a:r>
              <a:rPr lang="de-DE" dirty="0" err="1">
                <a:latin typeface="Abadi Extra Light" panose="020B0204020104020204" pitchFamily="34" charset="0"/>
              </a:rPr>
              <a:t>to</a:t>
            </a:r>
            <a:r>
              <a:rPr lang="de-DE" dirty="0">
                <a:latin typeface="Abadi Extra Light" panose="020B0204020104020204" pitchFamily="34" charset="0"/>
              </a:rPr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3969804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0AE5B6A-D01F-4FF8-8AA9-C59CB78BE322}"/>
              </a:ext>
            </a:extLst>
          </p:cNvPr>
          <p:cNvSpPr txBox="1"/>
          <p:nvPr/>
        </p:nvSpPr>
        <p:spPr>
          <a:xfrm>
            <a:off x="357326" y="174295"/>
            <a:ext cx="7011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badi Extra Light" panose="020B0204020104020204" pitchFamily="34" charset="0"/>
              </a:rPr>
              <a:t>4. </a:t>
            </a:r>
            <a:r>
              <a:rPr lang="de-DE" sz="3200" dirty="0" err="1">
                <a:latin typeface="Abadi Extra Light" panose="020B0204020104020204" pitchFamily="34" charset="0"/>
              </a:rPr>
              <a:t>Visualization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  <a:r>
              <a:rPr lang="de-DE" sz="3200" dirty="0" err="1">
                <a:latin typeface="Abadi Extra Light" panose="020B0204020104020204" pitchFamily="34" charset="0"/>
              </a:rPr>
              <a:t>for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  <a:r>
              <a:rPr lang="de-DE" sz="3200" dirty="0" err="1">
                <a:latin typeface="Abadi Extra Light" panose="020B0204020104020204" pitchFamily="34" charset="0"/>
              </a:rPr>
              <a:t>neighborhoods</a:t>
            </a:r>
            <a:endParaRPr lang="de-DE" sz="3200" dirty="0">
              <a:latin typeface="Abadi Extra Light" panose="020B0204020104020204" pitchFamily="34" charset="0"/>
            </a:endParaRPr>
          </a:p>
        </p:txBody>
      </p:sp>
      <p:pic>
        <p:nvPicPr>
          <p:cNvPr id="6" name="Grafik 5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9C762A8-7B70-4EB5-97BA-97E75A580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36" y="958789"/>
            <a:ext cx="9208177" cy="5529401"/>
          </a:xfrm>
          <a:prstGeom prst="rect">
            <a:avLst/>
          </a:prstGeom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D563F1F1-F0EA-48D2-9E0A-08FC6D3B732E}"/>
              </a:ext>
            </a:extLst>
          </p:cNvPr>
          <p:cNvSpPr/>
          <p:nvPr/>
        </p:nvSpPr>
        <p:spPr>
          <a:xfrm>
            <a:off x="9596756" y="2317073"/>
            <a:ext cx="115410" cy="115410"/>
          </a:xfrm>
          <a:prstGeom prst="ellipse">
            <a:avLst/>
          </a:prstGeom>
          <a:solidFill>
            <a:srgbClr val="171C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B890A91-912D-439C-9DBD-FD7FC0381D12}"/>
              </a:ext>
            </a:extLst>
          </p:cNvPr>
          <p:cNvSpPr txBox="1"/>
          <p:nvPr/>
        </p:nvSpPr>
        <p:spPr>
          <a:xfrm>
            <a:off x="9809821" y="2143945"/>
            <a:ext cx="247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171CFB"/>
                </a:solidFill>
                <a:latin typeface="Abadi Extra Light" panose="020B0204020104020204" pitchFamily="34" charset="0"/>
              </a:rPr>
              <a:t>Choosed</a:t>
            </a:r>
            <a:r>
              <a:rPr lang="en-US" sz="2400" dirty="0">
                <a:solidFill>
                  <a:srgbClr val="171CFB"/>
                </a:solidFill>
                <a:latin typeface="Abadi Extra Light" panose="020B0204020104020204" pitchFamily="34" charset="0"/>
              </a:rPr>
              <a:t>(&lt;10km)</a:t>
            </a:r>
            <a:endParaRPr lang="de-DE" sz="2400" dirty="0">
              <a:solidFill>
                <a:srgbClr val="171CFB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951248-233D-4BD3-B107-E5933CB5F2DE}"/>
              </a:ext>
            </a:extLst>
          </p:cNvPr>
          <p:cNvSpPr txBox="1"/>
          <p:nvPr/>
        </p:nvSpPr>
        <p:spPr>
          <a:xfrm>
            <a:off x="9845333" y="4252391"/>
            <a:ext cx="2479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C0D0D"/>
                </a:solidFill>
                <a:latin typeface="Abadi Extra Light" panose="020B0204020104020204" pitchFamily="34" charset="0"/>
              </a:rPr>
              <a:t>Refused(&gt;10km)</a:t>
            </a:r>
            <a:endParaRPr lang="de-DE" sz="2400" dirty="0">
              <a:solidFill>
                <a:srgbClr val="FC0D0D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ADDC0869-2217-4DCD-A98D-2C0B7B36A299}"/>
              </a:ext>
            </a:extLst>
          </p:cNvPr>
          <p:cNvSpPr/>
          <p:nvPr/>
        </p:nvSpPr>
        <p:spPr>
          <a:xfrm>
            <a:off x="9596756" y="4425518"/>
            <a:ext cx="115410" cy="115410"/>
          </a:xfrm>
          <a:prstGeom prst="ellipse">
            <a:avLst/>
          </a:prstGeom>
          <a:solidFill>
            <a:srgbClr val="FC0D0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9610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C842D99-F0DB-45FD-9E84-7AB6BBD0E7FF}"/>
              </a:ext>
            </a:extLst>
          </p:cNvPr>
          <p:cNvSpPr txBox="1"/>
          <p:nvPr/>
        </p:nvSpPr>
        <p:spPr>
          <a:xfrm>
            <a:off x="357326" y="174295"/>
            <a:ext cx="7011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badi Extra Light" panose="020B0204020104020204" pitchFamily="34" charset="0"/>
              </a:rPr>
              <a:t>5. </a:t>
            </a:r>
            <a:r>
              <a:rPr lang="de-DE" sz="3200" dirty="0">
                <a:latin typeface="Abadi Extra Light" panose="020B0204020104020204" pitchFamily="34" charset="0"/>
              </a:rPr>
              <a:t>Clustering </a:t>
            </a:r>
            <a:r>
              <a:rPr lang="de-DE" sz="3200" dirty="0" err="1">
                <a:latin typeface="Abadi Extra Light" panose="020B0204020104020204" pitchFamily="34" charset="0"/>
              </a:rPr>
              <a:t>by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  <a:r>
              <a:rPr lang="de-DE" sz="3200" dirty="0" err="1">
                <a:latin typeface="Abadi Extra Light" panose="020B0204020104020204" pitchFamily="34" charset="0"/>
              </a:rPr>
              <a:t>food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  <a:r>
              <a:rPr lang="de-DE" sz="3200" dirty="0" err="1">
                <a:latin typeface="Abadi Extra Light" panose="020B0204020104020204" pitchFamily="34" charset="0"/>
              </a:rPr>
              <a:t>venues</a:t>
            </a:r>
            <a:endParaRPr lang="de-DE" sz="3200" dirty="0">
              <a:latin typeface="Abadi Extra Light" panose="020B0204020104020204" pitchFamily="34" charset="0"/>
            </a:endParaRPr>
          </a:p>
        </p:txBody>
      </p:sp>
      <p:pic>
        <p:nvPicPr>
          <p:cNvPr id="6" name="Grafik 5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C1C6AAC2-0E1B-447F-89F5-18E553D5F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84" y="844795"/>
            <a:ext cx="9471024" cy="567030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E05D015-9B03-474D-8921-93184207B59F}"/>
              </a:ext>
            </a:extLst>
          </p:cNvPr>
          <p:cNvSpPr txBox="1"/>
          <p:nvPr/>
        </p:nvSpPr>
        <p:spPr>
          <a:xfrm>
            <a:off x="9876776" y="2341119"/>
            <a:ext cx="2009775" cy="2677656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badi Extra Light" panose="020B0204020104020204" pitchFamily="34" charset="0"/>
              </a:rPr>
              <a:t>K</a:t>
            </a:r>
            <a:r>
              <a:rPr lang="en-US" sz="2400" dirty="0">
                <a:latin typeface="Abadi Extra Light" panose="020B0204020104020204" pitchFamily="34" charset="0"/>
              </a:rPr>
              <a:t>-Means Algorithms</a:t>
            </a:r>
          </a:p>
          <a:p>
            <a:endParaRPr lang="en-US" sz="2400" dirty="0">
              <a:latin typeface="Abadi Extra Light" panose="020B0204020104020204" pitchFamily="34" charset="0"/>
            </a:endParaRPr>
          </a:p>
          <a:p>
            <a:r>
              <a:rPr lang="en-US" sz="2400" dirty="0">
                <a:latin typeface="Abadi Extra Light" panose="020B0204020104020204" pitchFamily="34" charset="0"/>
              </a:rPr>
              <a:t>k = 10</a:t>
            </a:r>
          </a:p>
          <a:p>
            <a:endParaRPr lang="en-US" sz="2400" dirty="0">
              <a:latin typeface="Abadi Extra Light" panose="020B0204020104020204" pitchFamily="34" charset="0"/>
            </a:endParaRPr>
          </a:p>
          <a:p>
            <a:r>
              <a:rPr lang="en-US" sz="2400" dirty="0">
                <a:latin typeface="Abadi Extra Light" panose="020B0204020104020204" pitchFamily="34" charset="0"/>
              </a:rPr>
              <a:t>Choose cluster 3</a:t>
            </a:r>
            <a:endParaRPr lang="de-DE" sz="24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68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8F10FF3A-BBF4-4EAA-B9F8-FB3A2515B2F9}"/>
              </a:ext>
            </a:extLst>
          </p:cNvPr>
          <p:cNvSpPr txBox="1"/>
          <p:nvPr/>
        </p:nvSpPr>
        <p:spPr>
          <a:xfrm>
            <a:off x="357326" y="174295"/>
            <a:ext cx="7011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badi Extra Light" panose="020B0204020104020204" pitchFamily="34" charset="0"/>
              </a:rPr>
              <a:t>6. </a:t>
            </a:r>
            <a:r>
              <a:rPr lang="de-DE" sz="3200" dirty="0">
                <a:latin typeface="Abadi Extra Light" panose="020B0204020104020204" pitchFamily="34" charset="0"/>
              </a:rPr>
              <a:t>Use </a:t>
            </a:r>
            <a:r>
              <a:rPr lang="de-DE" sz="3200" dirty="0" err="1">
                <a:latin typeface="Abadi Extra Light" panose="020B0204020104020204" pitchFamily="34" charset="0"/>
              </a:rPr>
              <a:t>crime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  <a:r>
              <a:rPr lang="de-DE" sz="3200" dirty="0" err="1">
                <a:latin typeface="Abadi Extra Light" panose="020B0204020104020204" pitchFamily="34" charset="0"/>
              </a:rPr>
              <a:t>data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  <a:r>
              <a:rPr lang="de-DE" sz="3200" dirty="0" err="1">
                <a:latin typeface="Abadi Extra Light" panose="020B0204020104020204" pitchFamily="34" charset="0"/>
              </a:rPr>
              <a:t>to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  <a:r>
              <a:rPr lang="de-DE" sz="3200" dirty="0" err="1">
                <a:latin typeface="Abadi Extra Light" panose="020B0204020104020204" pitchFamily="34" charset="0"/>
              </a:rPr>
              <a:t>decide</a:t>
            </a:r>
            <a:r>
              <a:rPr lang="de-DE" sz="3200" dirty="0">
                <a:latin typeface="Abadi Extra Light" panose="020B0204020104020204" pitchFamily="34" charset="0"/>
              </a:rPr>
              <a:t> </a:t>
            </a:r>
          </a:p>
        </p:txBody>
      </p:sp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B1C77C3-D103-4126-A8DE-2F5BA3230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98" y="1506695"/>
            <a:ext cx="11463199" cy="321302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915894A-F89F-419E-A492-002E35B9CD7D}"/>
              </a:ext>
            </a:extLst>
          </p:cNvPr>
          <p:cNvSpPr txBox="1"/>
          <p:nvPr/>
        </p:nvSpPr>
        <p:spPr>
          <a:xfrm>
            <a:off x="4234300" y="5314950"/>
            <a:ext cx="3723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badi Extra Light" panose="020B0204020104020204" pitchFamily="34" charset="0"/>
              </a:rPr>
              <a:t>Choose Chinatown!</a:t>
            </a:r>
            <a:endParaRPr lang="de-DE" sz="36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592422"/>
      </p:ext>
    </p:extLst>
  </p:cSld>
  <p:clrMapOvr>
    <a:masterClrMapping/>
  </p:clrMapOvr>
</p:sld>
</file>

<file path=ppt/theme/theme1.xml><?xml version="1.0" encoding="utf-8"?>
<a:theme xmlns:a="http://schemas.openxmlformats.org/drawingml/2006/main" name="Tropfen">
  <a:themeElements>
    <a:clrScheme name="Tropfen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Tropfen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opfen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TM04033925[[fn=Tropfen]]</Template>
  <TotalTime>0</TotalTime>
  <Words>155</Words>
  <Application>Microsoft Office PowerPoint</Application>
  <PresentationFormat>Breitbild</PresentationFormat>
  <Paragraphs>36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Abadi Extra Light</vt:lpstr>
      <vt:lpstr>Arial</vt:lpstr>
      <vt:lpstr>Tw Cen MT</vt:lpstr>
      <vt:lpstr>Tropfen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张 子豪</dc:creator>
  <cp:lastModifiedBy>张 子豪</cp:lastModifiedBy>
  <cp:revision>7</cp:revision>
  <dcterms:created xsi:type="dcterms:W3CDTF">2020-05-29T02:49:40Z</dcterms:created>
  <dcterms:modified xsi:type="dcterms:W3CDTF">2020-05-29T03:42:55Z</dcterms:modified>
</cp:coreProperties>
</file>